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4e3148ac7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4e3148ac7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7d1875f9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7d1875f9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4e3148ac7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4e3148ac7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7d1875f9b0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7d1875f9b0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7d1875f9b0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7d1875f9b0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7d1875f9b0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7d1875f9b0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7d1875f9b0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7d1875f9b0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7d1875f9b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7d1875f9b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1478750" y="502375"/>
            <a:ext cx="65580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Задачи:</a:t>
            </a:r>
            <a:endParaRPr sz="2900"/>
          </a:p>
        </p:txBody>
      </p:sp>
      <p:sp>
        <p:nvSpPr>
          <p:cNvPr id="72" name="Google Shape;72;p15"/>
          <p:cNvSpPr txBox="1"/>
          <p:nvPr/>
        </p:nvSpPr>
        <p:spPr>
          <a:xfrm>
            <a:off x="1743075" y="1152475"/>
            <a:ext cx="66222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Исследовать данные и открытые источники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Отбор признаков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Обработка пропущенных значений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Кодирование категориальных признаков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Стандартизация данных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Исследование методов регрессии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Анализ полученных результатов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957100" y="1605050"/>
            <a:ext cx="6279600" cy="4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/>
              <a:t>Для оценки работы модели использовалась:</a:t>
            </a:r>
            <a:endParaRPr sz="1700"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0900" y="2175875"/>
            <a:ext cx="6972923" cy="2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957100" y="185900"/>
            <a:ext cx="3966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/>
              <a:t>Базовые модели:</a:t>
            </a:r>
            <a:endParaRPr sz="1700"/>
          </a:p>
        </p:txBody>
      </p:sp>
      <p:sp>
        <p:nvSpPr>
          <p:cNvPr id="90" name="Google Shape;90;p17"/>
          <p:cNvSpPr txBox="1"/>
          <p:nvPr/>
        </p:nvSpPr>
        <p:spPr>
          <a:xfrm>
            <a:off x="1232500" y="632300"/>
            <a:ext cx="5219400" cy="1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R</a:t>
            </a:r>
            <a:r>
              <a:rPr lang="ru"/>
              <a:t>idge regression (sklearn реализация)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>
                <a:solidFill>
                  <a:srgbClr val="21252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GradientBoostingRegressor(</a:t>
            </a:r>
            <a:r>
              <a:rPr lang="ru">
                <a:solidFill>
                  <a:schemeClr val="dk1"/>
                </a:solidFill>
              </a:rPr>
              <a:t>sklearn реализация)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>
                <a:solidFill>
                  <a:srgbClr val="21252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Xgboost regressor (xgboost реализация)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7250" y="1504173"/>
            <a:ext cx="4279825" cy="31791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6107475" y="1611225"/>
            <a:ext cx="2355000" cy="27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Зеленым цветом отмечены значение ошибки на тестовой выборке, красным - тренировочной.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Разделение проводилось на каждой итерации случайным образом с   помощью </a:t>
            </a:r>
            <a:r>
              <a:rPr lang="ru" sz="1500">
                <a:solidFill>
                  <a:srgbClr val="354541"/>
                </a:solidFill>
                <a:highlight>
                  <a:srgbClr val="FFFFFF"/>
                </a:highlight>
              </a:rPr>
              <a:t>Кросс-валидации KFold </a:t>
            </a:r>
            <a:endParaRPr sz="1500">
              <a:solidFill>
                <a:srgbClr val="35454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354541"/>
                </a:solidFill>
                <a:highlight>
                  <a:srgbClr val="FFFFFF"/>
                </a:highlight>
              </a:rPr>
              <a:t>(n_splits=5).</a:t>
            </a:r>
            <a:endParaRPr sz="1500">
              <a:solidFill>
                <a:srgbClr val="35454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/>
        </p:nvSpPr>
        <p:spPr>
          <a:xfrm>
            <a:off x="1445975" y="378700"/>
            <a:ext cx="6823500" cy="10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Оптимальный параметр L2 регуляризации: alpha = 700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	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График зависимости ошибки от гиперпарaметра alpha в модели линейной регрессии Ridge: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1280725" y="142625"/>
            <a:ext cx="63897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Были определены оптимальные параметры работы Xgboost  и GradientBoostingRegressor: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max depth = 2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>
                <a:solidFill>
                  <a:schemeClr val="dk1"/>
                </a:solidFill>
              </a:rPr>
              <a:t>n_estimators = 150 </a:t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0725" y="1870124"/>
            <a:ext cx="3814576" cy="28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/>
        </p:nvSpPr>
        <p:spPr>
          <a:xfrm>
            <a:off x="1363350" y="1221100"/>
            <a:ext cx="71883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График зависимости ошибки от количества базовых деревьев с высотой 2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модели </a:t>
            </a:r>
            <a:r>
              <a:rPr lang="ru">
                <a:solidFill>
                  <a:schemeClr val="dk1"/>
                </a:solidFill>
              </a:rPr>
              <a:t>Xgboost: 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5474000" y="1804000"/>
            <a:ext cx="3456600" cy="19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Зеленым цветом отмечены значение ошибки на тестовой выборке, красным - тренировочной.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Разделение проводилось на каждой итерации случайным образом с   помощью </a:t>
            </a:r>
            <a:r>
              <a:rPr lang="ru" sz="1500">
                <a:solidFill>
                  <a:srgbClr val="354541"/>
                </a:solidFill>
                <a:highlight>
                  <a:srgbClr val="FFFFFF"/>
                </a:highlight>
              </a:rPr>
              <a:t>Кросс-валидации KFold </a:t>
            </a:r>
            <a:endParaRPr sz="1500">
              <a:solidFill>
                <a:srgbClr val="35454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54541"/>
                </a:solidFill>
                <a:highlight>
                  <a:srgbClr val="FFFFFF"/>
                </a:highlight>
              </a:rPr>
              <a:t>(n_splits=5).</a:t>
            </a:r>
            <a:endParaRPr sz="1500">
              <a:solidFill>
                <a:srgbClr val="35454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/>
        </p:nvSpPr>
        <p:spPr>
          <a:xfrm>
            <a:off x="1101700" y="537075"/>
            <a:ext cx="6444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/>
        </p:nvSpPr>
        <p:spPr>
          <a:xfrm>
            <a:off x="970850" y="371825"/>
            <a:ext cx="8070000" cy="26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Полученные результаты для работы усредненной модели Xgboost + GradientBoostingRegressor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ru"/>
              <a:t>Ridge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pred = (pred_gb + pred_xgb + pred_rl)/3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pred_gb - результат работы </a:t>
            </a:r>
            <a:r>
              <a:rPr lang="ru">
                <a:solidFill>
                  <a:schemeClr val="dk1"/>
                </a:solidFill>
              </a:rPr>
              <a:t>GradientBoostingRegressor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pred_xgb - результат работы Xgboost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pred_rl - результаты работы Ridge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/>
              <a:t>score = </a:t>
            </a:r>
            <a:r>
              <a:rPr lang="ru" sz="1700">
                <a:solidFill>
                  <a:srgbClr val="202124"/>
                </a:solidFill>
                <a:highlight>
                  <a:srgbClr val="FFFFFF"/>
                </a:highlight>
              </a:rPr>
              <a:t>0.13113</a:t>
            </a:r>
            <a:endParaRPr sz="17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202124"/>
                </a:solidFill>
                <a:highlight>
                  <a:srgbClr val="FFFFFF"/>
                </a:highlight>
              </a:rPr>
              <a:t>812 место в соревновании</a:t>
            </a:r>
            <a:endParaRPr sz="17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1575" y="974300"/>
            <a:ext cx="3659675" cy="365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/>
          <p:nvPr/>
        </p:nvSpPr>
        <p:spPr>
          <a:xfrm>
            <a:off x="1170525" y="344275"/>
            <a:ext cx="48060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Ссылка на kaggle notebook</a:t>
            </a:r>
            <a:endParaRPr sz="2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